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F46"/>
    <a:srgbClr val="D5EC46"/>
    <a:srgbClr val="48D491"/>
    <a:srgbClr val="4BACFF"/>
    <a:srgbClr val="49CDBB"/>
    <a:srgbClr val="F79646"/>
    <a:srgbClr val="98E746"/>
    <a:srgbClr val="60E146"/>
    <a:srgbClr val="47DA61"/>
    <a:srgbClr val="4BCD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1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F43C4-5B64-417C-94C6-554E388F93A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164D7-8083-43DE-895F-B1E462F2CF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7797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9615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  <p:pic>
        <p:nvPicPr>
          <p:cNvPr id="7" name="4 Imagen" descr="ecopar_mapas1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144963" y="6381750"/>
            <a:ext cx="114776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654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6407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1806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10503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6523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89960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52703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70789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2253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300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25CD5-E25A-44C4-A9E9-7D41B5AAEA13}" type="datetimeFigureOut">
              <a:rPr lang="es-EC" smtClean="0"/>
              <a:t>4/3/2017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C4A3-51E1-42B2-B371-A3529D3D347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334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FC_Propuesta%20MAE%2001.12.15_%20VF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6 CuadroTexto"/>
          <p:cNvSpPr txBox="1">
            <a:spLocks noChangeArrowheads="1"/>
          </p:cNvSpPr>
          <p:nvPr/>
        </p:nvSpPr>
        <p:spPr bwMode="auto">
          <a:xfrm>
            <a:off x="5783651" y="6308944"/>
            <a:ext cx="30241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C" altLang="es-EC" sz="1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4572" y="18928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b="1" dirty="0"/>
          </a:p>
        </p:txBody>
      </p:sp>
      <p:pic>
        <p:nvPicPr>
          <p:cNvPr id="9" name="Imagen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45" y="1544074"/>
            <a:ext cx="4762872" cy="411892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619837" y="3724011"/>
            <a:ext cx="30243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FFC000"/>
                </a:solidFill>
              </a:rPr>
              <a:t>Disminución de la pérdida de bosques tropicales prioritarios para la conservación en el Ecuador.</a:t>
            </a:r>
          </a:p>
        </p:txBody>
      </p:sp>
    </p:spTree>
    <p:extLst>
      <p:ext uri="{BB962C8B-B14F-4D97-AF65-F5344CB8AC3E}">
        <p14:creationId xmlns:p14="http://schemas.microsoft.com/office/powerpoint/2010/main" val="107364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b="1" dirty="0"/>
            </a:br>
            <a:r>
              <a:rPr lang="es-ES" b="1" dirty="0"/>
              <a:t>Origen</a:t>
            </a:r>
            <a:br>
              <a:rPr lang="es-ES" b="1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" sz="2400" b="1" dirty="0"/>
          </a:p>
          <a:p>
            <a:pPr algn="just"/>
            <a:r>
              <a:rPr lang="es-EC" sz="2000" dirty="0"/>
              <a:t>Implementación de la política pública vinculada a la conservación y gestión sostenible del patrimonio natural y los servicios ambientales generados en los ecosistemas</a:t>
            </a:r>
          </a:p>
          <a:p>
            <a:pPr algn="just"/>
            <a:r>
              <a:rPr lang="es-EC" sz="2000" dirty="0"/>
              <a:t>Experiencia del </a:t>
            </a:r>
            <a:r>
              <a:rPr lang="es-ES" sz="2000" dirty="0"/>
              <a:t>Mecanismo de Fondos Concursables </a:t>
            </a:r>
          </a:p>
          <a:p>
            <a:pPr algn="just"/>
            <a:r>
              <a:rPr lang="es-ES" sz="2000" dirty="0"/>
              <a:t>Identificación de áreas prioritarias (estado actual de la biodiversidad,  representatividad dentro del SNAP, variables biofísicas y socio-económicas que evalúan directa o indirectamente su persistencia en el futuro</a:t>
            </a:r>
          </a:p>
          <a:p>
            <a:pPr algn="just"/>
            <a:r>
              <a:rPr lang="es-ES" sz="2000" dirty="0"/>
              <a:t>Definición de las zonas donde han ocurrido procesos homogéneos de deforestación del Ecuador</a:t>
            </a:r>
          </a:p>
          <a:p>
            <a:pPr algn="just"/>
            <a:r>
              <a:rPr lang="es-ES" sz="2000" dirty="0"/>
              <a:t>Portafolio de intervenciones generado por el MAE para reducir la deforestación y recuperar zonas degradadas donde los bosques nativos</a:t>
            </a:r>
          </a:p>
        </p:txBody>
      </p:sp>
    </p:spTree>
    <p:extLst>
      <p:ext uri="{BB962C8B-B14F-4D97-AF65-F5344CB8AC3E}">
        <p14:creationId xmlns:p14="http://schemas.microsoft.com/office/powerpoint/2010/main" val="56104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b="1" dirty="0"/>
            </a:br>
            <a:r>
              <a:rPr lang="es-ES" b="1" dirty="0"/>
              <a:t>Pertinencia</a:t>
            </a:r>
            <a:br>
              <a:rPr lang="es-ES" b="1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sz="2400" b="1" dirty="0"/>
              <a:t>Vinculación con objetivos y prioridades de la OIMT</a:t>
            </a:r>
          </a:p>
          <a:p>
            <a:pPr marL="0" indent="0" algn="ctr">
              <a:buNone/>
            </a:pPr>
            <a:endParaRPr lang="es-ES" sz="2400" b="1" dirty="0"/>
          </a:p>
          <a:p>
            <a:pPr marL="0" indent="0" algn="ctr">
              <a:buNone/>
            </a:pPr>
            <a:r>
              <a:rPr lang="es-ES" sz="2200" dirty="0"/>
              <a:t>Estrategias de la OIMT para el período 2013 – 2018, en aspectos relacionados con:</a:t>
            </a:r>
          </a:p>
          <a:p>
            <a:pPr marL="0" indent="0" algn="ctr">
              <a:buNone/>
            </a:pPr>
            <a:r>
              <a:rPr lang="es-ES" sz="2200" dirty="0"/>
              <a:t> </a:t>
            </a:r>
          </a:p>
          <a:p>
            <a:pPr algn="just"/>
            <a:r>
              <a:rPr lang="es-ES" sz="2200" dirty="0"/>
              <a:t>Promoción de estructuras de gobernanza para fortalecer el manejo forestal sustentable, </a:t>
            </a:r>
          </a:p>
          <a:p>
            <a:pPr algn="just"/>
            <a:r>
              <a:rPr lang="es-ES" sz="2200" dirty="0"/>
              <a:t>Incremento de la contribución de los bosques tropicales a las economías locales, </a:t>
            </a:r>
          </a:p>
          <a:p>
            <a:pPr algn="just"/>
            <a:r>
              <a:rPr lang="es-ES" sz="2200" dirty="0"/>
              <a:t>Mejoramiento de la conservación y utilización sostenible de la biodiversidad, </a:t>
            </a:r>
          </a:p>
          <a:p>
            <a:pPr algn="just"/>
            <a:r>
              <a:rPr lang="es-ES" sz="2200" dirty="0"/>
              <a:t>Reducción de la deforestación y degradación de los bosques tropicales y mejoramiento en la provisión de servicios ambientales, </a:t>
            </a:r>
          </a:p>
          <a:p>
            <a:pPr algn="just"/>
            <a:r>
              <a:rPr lang="es-ES" sz="2200" dirty="0"/>
              <a:t>Desarrollo  e incremento de  las capacidades de los recursos humanos y la ampliación el comercio de bienes y servicios provenientes de bosques bajo ordenación y manejo sostenible.</a:t>
            </a:r>
          </a:p>
        </p:txBody>
      </p:sp>
    </p:spTree>
    <p:extLst>
      <p:ext uri="{BB962C8B-B14F-4D97-AF65-F5344CB8AC3E}">
        <p14:creationId xmlns:p14="http://schemas.microsoft.com/office/powerpoint/2010/main" val="281595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Pertinencia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98137"/>
            <a:ext cx="8229600" cy="475739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sz="2400" b="1" dirty="0"/>
              <a:t>Compatibilidad con las políticas del Ecuador</a:t>
            </a:r>
          </a:p>
          <a:p>
            <a:pPr marL="0" indent="0">
              <a:buNone/>
            </a:pPr>
            <a:r>
              <a:rPr lang="es-ES" sz="2400" b="1" dirty="0"/>
              <a:t>1. Constitución del 2008 </a:t>
            </a:r>
          </a:p>
          <a:p>
            <a:r>
              <a:rPr lang="es-ES" sz="2200" dirty="0"/>
              <a:t>Biodiversidad y al patrimonio forestal entre los sectores estratégicos </a:t>
            </a:r>
          </a:p>
          <a:p>
            <a:r>
              <a:rPr lang="es-ES" sz="2200" dirty="0"/>
              <a:t>Sistema Nacional de Áreas Protegidas como la principal estrategia para la conservación de la biodiversidad.</a:t>
            </a:r>
          </a:p>
          <a:p>
            <a:endParaRPr lang="es-ES" sz="2200" dirty="0"/>
          </a:p>
          <a:p>
            <a:pPr marL="0" indent="0">
              <a:buNone/>
            </a:pPr>
            <a:r>
              <a:rPr lang="es-ES" sz="2200" b="1" dirty="0"/>
              <a:t>2. Plan Nacional para el Buen Vivir 2013-2017</a:t>
            </a:r>
            <a:endParaRPr lang="es-ES" sz="2200" dirty="0"/>
          </a:p>
          <a:p>
            <a:r>
              <a:rPr lang="es-ES" sz="2200" dirty="0"/>
              <a:t>Logro del Objetivo No, 7: “Garantizar los derechos de la naturaleza y promover la sostenibilidad ambiental, territorial y global”, </a:t>
            </a:r>
          </a:p>
          <a:p>
            <a:r>
              <a:rPr lang="es-ES" sz="2200" dirty="0"/>
              <a:t>7.2: “Conocer, valorar, conservar y manejar sustentablemente el patrimonio natural y su biodiversidad terrestre, acuática continental, marina y costera, con el acceso justo y equitativo a sus beneficios”; </a:t>
            </a:r>
          </a:p>
          <a:p>
            <a:r>
              <a:rPr lang="es-ES" sz="2200" dirty="0"/>
              <a:t>7.3: “Consolidar la gestión sostenible de los bosques, enmarcada en el modelo de gobernanza forestal”. </a:t>
            </a:r>
          </a:p>
        </p:txBody>
      </p:sp>
    </p:spTree>
    <p:extLst>
      <p:ext uri="{BB962C8B-B14F-4D97-AF65-F5344CB8AC3E}">
        <p14:creationId xmlns:p14="http://schemas.microsoft.com/office/powerpoint/2010/main" val="386172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Marco Lógico </a:t>
            </a:r>
            <a:br>
              <a:rPr lang="es-ES" dirty="0"/>
            </a:br>
            <a:r>
              <a:rPr lang="es-ES" sz="900" dirty="0" err="1">
                <a:hlinkClick r:id="rId2" action="ppaction://hlinkfile"/>
              </a:rPr>
              <a:t>MFC_Propuesta</a:t>
            </a:r>
            <a:r>
              <a:rPr lang="es-ES" sz="900" dirty="0">
                <a:hlinkClick r:id="rId2" action="ppaction://hlinkfile"/>
              </a:rPr>
              <a:t> MAE 01.12.15_ VF.docx</a:t>
            </a:r>
            <a:endParaRPr lang="es-ES" sz="9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/>
              <a:t>Problema Central</a:t>
            </a:r>
          </a:p>
          <a:p>
            <a:pPr marL="0" indent="0" algn="ctr">
              <a:buNone/>
            </a:pPr>
            <a:r>
              <a:rPr lang="es-ES" sz="2000" dirty="0"/>
              <a:t>Incremento de la deforestación y degradación de bosques en las áreas prioritarias para la conservación de la biodiversidad del Ecuador</a:t>
            </a:r>
          </a:p>
          <a:p>
            <a:pPr marL="0" indent="0" algn="ctr">
              <a:buNone/>
            </a:pPr>
            <a:endParaRPr lang="es-ES" sz="2400" b="1" dirty="0"/>
          </a:p>
          <a:p>
            <a:pPr marL="0" indent="0" algn="ctr">
              <a:buNone/>
            </a:pPr>
            <a:r>
              <a:rPr lang="es-ES" sz="2400" b="1" dirty="0"/>
              <a:t>Causas</a:t>
            </a:r>
          </a:p>
          <a:p>
            <a:pPr marL="0" indent="0" algn="ctr">
              <a:buNone/>
            </a:pPr>
            <a:endParaRPr lang="es-ES" sz="2000" dirty="0"/>
          </a:p>
          <a:p>
            <a:pPr algn="just"/>
            <a:r>
              <a:rPr lang="es-ES" sz="2000" dirty="0"/>
              <a:t>Inadecuado uso de los bosques y territorio comunal</a:t>
            </a:r>
          </a:p>
          <a:p>
            <a:pPr algn="just"/>
            <a:r>
              <a:rPr lang="es-ES" sz="2000" dirty="0"/>
              <a:t>Débil ejercicio de la gobernanza local </a:t>
            </a:r>
          </a:p>
          <a:p>
            <a:pPr algn="just"/>
            <a:r>
              <a:rPr lang="es-ES" sz="2000" dirty="0"/>
              <a:t>Limitado financiamiento para proyectos productivos sostenibles y articulados al mercado</a:t>
            </a:r>
          </a:p>
          <a:p>
            <a:pPr algn="just"/>
            <a:r>
              <a:rPr lang="es-ES" sz="2000" dirty="0"/>
              <a:t>Poca asistencia técnica y control de las instituciones del Estado</a:t>
            </a:r>
          </a:p>
          <a:p>
            <a:pPr marL="0" indent="0" algn="ctr">
              <a:buNone/>
            </a:pPr>
            <a:endParaRPr lang="es-ES" sz="2000" dirty="0"/>
          </a:p>
          <a:p>
            <a:pPr marL="0" indent="0" algn="ctr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71317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Marco Lógico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/>
              <a:t>Efectos</a:t>
            </a:r>
          </a:p>
          <a:p>
            <a:pPr marL="0" indent="0" algn="ctr">
              <a:buNone/>
            </a:pPr>
            <a:endParaRPr lang="es-ES" sz="2400" b="1" dirty="0"/>
          </a:p>
          <a:p>
            <a:pPr algn="just"/>
            <a:r>
              <a:rPr lang="es-ES" sz="2000" dirty="0"/>
              <a:t>Pérdida del equilibrio social, económico y ambiental de la población vinculada con el bosque </a:t>
            </a:r>
          </a:p>
          <a:p>
            <a:pPr marL="0" indent="0" algn="just">
              <a:buNone/>
            </a:pPr>
            <a:endParaRPr lang="es-ES" sz="2000" dirty="0"/>
          </a:p>
          <a:p>
            <a:pPr algn="just"/>
            <a:r>
              <a:rPr lang="es-ES" sz="2000" dirty="0"/>
              <a:t>Pérdida de los bosques para producción de servicios ambientales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dirty="0"/>
              <a:t>Aumento de la pobreza y pérdida de la biodiversidad</a:t>
            </a:r>
          </a:p>
          <a:p>
            <a:pPr marL="0" indent="0" algn="just">
              <a:buNone/>
            </a:pPr>
            <a:endParaRPr lang="es-ES" sz="2000" dirty="0"/>
          </a:p>
          <a:p>
            <a:pPr algn="just"/>
            <a:r>
              <a:rPr lang="es-ES" sz="2000" dirty="0"/>
              <a:t>Incumplimiento de los objetivos de las políticas y programas de conservación</a:t>
            </a:r>
          </a:p>
          <a:p>
            <a:pPr marL="0" indent="0" algn="ctr">
              <a:buNone/>
            </a:pPr>
            <a:endParaRPr lang="es-ES" sz="2400" b="1" dirty="0"/>
          </a:p>
          <a:p>
            <a:pPr marL="0" indent="0" algn="ctr">
              <a:buNone/>
            </a:pPr>
            <a:endParaRPr lang="es-ES" sz="2400" b="1" dirty="0"/>
          </a:p>
          <a:p>
            <a:pPr marL="0" indent="0" algn="ctr">
              <a:buNone/>
            </a:pPr>
            <a:endParaRPr lang="es-ES" sz="2400" b="1" dirty="0"/>
          </a:p>
          <a:p>
            <a:pPr marL="0" indent="0" algn="ctr">
              <a:buNone/>
            </a:pPr>
            <a:endParaRPr lang="es-ES" sz="2400" b="1" dirty="0"/>
          </a:p>
          <a:p>
            <a:pPr marL="0" indent="0" algn="ctr">
              <a:buNone/>
            </a:pP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53693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Marco Lógico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81145" y="2214144"/>
            <a:ext cx="864096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/>
              <a:t>Objetivo de Desarrollo</a:t>
            </a:r>
          </a:p>
          <a:p>
            <a:endParaRPr lang="es-ES" sz="2400" b="1" dirty="0"/>
          </a:p>
          <a:p>
            <a:r>
              <a:rPr lang="es-ES" sz="2000" dirty="0"/>
              <a:t>Incrementar la capacidad de resiliencia de los ecosistemas boscosos del Ecuador y oportunidades para el buen vivir de la ciudadanía</a:t>
            </a:r>
          </a:p>
          <a:p>
            <a:endParaRPr lang="es-ES" dirty="0"/>
          </a:p>
          <a:p>
            <a:pPr algn="ctr"/>
            <a:r>
              <a:rPr lang="es-ES" sz="2400" b="1" dirty="0"/>
              <a:t>Objetivo Específico</a:t>
            </a:r>
          </a:p>
          <a:p>
            <a:endParaRPr lang="es-ES" sz="2000" b="1" dirty="0"/>
          </a:p>
          <a:p>
            <a:r>
              <a:rPr lang="es-ES" dirty="0"/>
              <a:t>Reducir las presiones directas sobre los bosques y vegetación nativa en 15 localidades ubicadas en áreas prioritarias para la conservación de la biodiversidad, en un marco de gobernanza ambiental fortalecido</a:t>
            </a:r>
          </a:p>
        </p:txBody>
      </p:sp>
    </p:spTree>
    <p:extLst>
      <p:ext uri="{BB962C8B-B14F-4D97-AF65-F5344CB8AC3E}">
        <p14:creationId xmlns:p14="http://schemas.microsoft.com/office/powerpoint/2010/main" val="302667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Marco Lógico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58594" y="1683977"/>
            <a:ext cx="8026811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Productos </a:t>
            </a:r>
          </a:p>
          <a:p>
            <a:pPr algn="ctr"/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Diseño y operación de la segunda convocatoria del Mecanismo de Fondos Concursables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Comunidades participantes y autoridades locales relacionadas, han desarrollado capacidades para la administración de los recursos del bosque y vegetación nativa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Comunidades participantes disponen de financiamiento para desarrollar emprendimientos productivos basados en la gestión sostenible de la biodiversidad y articulados a un mercado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Instituciones del Estado prestan asistencia técnica para el manejo y control de los recursos del bosque y vegetación nativa</a:t>
            </a:r>
          </a:p>
        </p:txBody>
      </p:sp>
    </p:spTree>
    <p:extLst>
      <p:ext uri="{BB962C8B-B14F-4D97-AF65-F5344CB8AC3E}">
        <p14:creationId xmlns:p14="http://schemas.microsoft.com/office/powerpoint/2010/main" val="255912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Marco Lógico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58594" y="1683977"/>
            <a:ext cx="802681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Actividades</a:t>
            </a:r>
          </a:p>
          <a:p>
            <a:pPr algn="ctr"/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9123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583</Words>
  <Application>Microsoft Office PowerPoint</Application>
  <PresentationFormat>Presentación en pantalla (4:3)</PresentationFormat>
  <Paragraphs>71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Calibri</vt:lpstr>
      <vt:lpstr>Tema de Office</vt:lpstr>
      <vt:lpstr>Presentación de PowerPoint</vt:lpstr>
      <vt:lpstr> Origen </vt:lpstr>
      <vt:lpstr> Pertinencia </vt:lpstr>
      <vt:lpstr>Pertinencia</vt:lpstr>
      <vt:lpstr>Marco Lógico  MFC_Propuesta MAE 01.12.15_ VF.docx</vt:lpstr>
      <vt:lpstr>Marco Lógico</vt:lpstr>
      <vt:lpstr>Marco Lógico</vt:lpstr>
      <vt:lpstr>Marco Lógico</vt:lpstr>
      <vt:lpstr>Marco Lógico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Bajaña, M. Sc.</dc:creator>
  <cp:lastModifiedBy>Jaime Cevallos Garcés</cp:lastModifiedBy>
  <cp:revision>71</cp:revision>
  <dcterms:created xsi:type="dcterms:W3CDTF">2015-09-18T05:20:33Z</dcterms:created>
  <dcterms:modified xsi:type="dcterms:W3CDTF">2017-03-04T21:22:31Z</dcterms:modified>
</cp:coreProperties>
</file>